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9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1" d="100"/>
          <a:sy n="91" d="100"/>
        </p:scale>
        <p:origin x="53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h-TH" smtClean="0"/>
              <a:t>คลิกเพื่อแก้ไขสไตล์ชื่อเรื่องรองต้นแบบ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A6C6C9A9-C55A-4C01-815D-7E968CC9BE6B}" type="datetimeFigureOut">
              <a:rPr lang="en-US" smtClean="0"/>
              <a:t>8/2/2022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D19471EA-7D85-44AE-86EF-8D6836DB8B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49910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รูปภาพพาโนราม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h-TH" smtClean="0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6C9A9-C55A-4C01-815D-7E968CC9BE6B}" type="datetimeFigureOut">
              <a:rPr lang="en-US" smtClean="0"/>
              <a:t>8/2/2022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471EA-7D85-44AE-86EF-8D6836DB8B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24918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ชื่อและคำอธิบา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A6C6C9A9-C55A-4C01-815D-7E968CC9BE6B}" type="datetimeFigureOut">
              <a:rPr lang="en-US" smtClean="0"/>
              <a:t>8/2/2022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D19471EA-7D85-44AE-86EF-8D6836DB8B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9281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คำอ้างอิงพร้อมคำอธิบา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A6C6C9A9-C55A-4C01-815D-7E968CC9BE6B}" type="datetimeFigureOut">
              <a:rPr lang="en-US" smtClean="0"/>
              <a:t>8/2/2022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D19471EA-7D85-44AE-86EF-8D6836DB8BA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843317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นามบัตร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A6C6C9A9-C55A-4C01-815D-7E968CC9BE6B}" type="datetimeFigureOut">
              <a:rPr lang="en-US" smtClean="0"/>
              <a:t>8/2/2022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D19471EA-7D85-44AE-86EF-8D6836DB8B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460492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คอลัมน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6C9A9-C55A-4C01-815D-7E968CC9BE6B}" type="datetimeFigureOut">
              <a:rPr lang="en-US" smtClean="0"/>
              <a:t>8/2/2022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471EA-7D85-44AE-86EF-8D6836DB8B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003702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คอลัมน์รูปภาพ 3 รูป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h-TH" smtClean="0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h-TH" smtClean="0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h-TH" smtClean="0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6C9A9-C55A-4C01-815D-7E968CC9BE6B}" type="datetimeFigureOut">
              <a:rPr lang="en-US" smtClean="0"/>
              <a:t>8/2/2022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471EA-7D85-44AE-86EF-8D6836DB8B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2520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6C9A9-C55A-4C01-815D-7E968CC9BE6B}" type="datetimeFigureOut">
              <a:rPr lang="en-US" smtClean="0"/>
              <a:t>8/2/2022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471EA-7D85-44AE-86EF-8D6836DB8B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516841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A6C6C9A9-C55A-4C01-815D-7E968CC9BE6B}" type="datetimeFigureOut">
              <a:rPr lang="en-US" smtClean="0"/>
              <a:t>8/2/2022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D19471EA-7D85-44AE-86EF-8D6836DB8B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4072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6C9A9-C55A-4C01-815D-7E968CC9BE6B}" type="datetimeFigureOut">
              <a:rPr lang="en-US" smtClean="0"/>
              <a:t>8/2/2022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471EA-7D85-44AE-86EF-8D6836DB8B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51164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A6C6C9A9-C55A-4C01-815D-7E968CC9BE6B}" type="datetimeFigureOut">
              <a:rPr lang="en-US" smtClean="0"/>
              <a:t>8/2/2022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D19471EA-7D85-44AE-86EF-8D6836DB8B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3616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6C9A9-C55A-4C01-815D-7E968CC9BE6B}" type="datetimeFigureOut">
              <a:rPr lang="en-US" smtClean="0"/>
              <a:t>8/2/2022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471EA-7D85-44AE-86EF-8D6836DB8B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57906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6C9A9-C55A-4C01-815D-7E968CC9BE6B}" type="datetimeFigureOut">
              <a:rPr lang="en-US" smtClean="0"/>
              <a:t>8/2/2022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471EA-7D85-44AE-86EF-8D6836DB8B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35553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6C9A9-C55A-4C01-815D-7E968CC9BE6B}" type="datetimeFigureOut">
              <a:rPr lang="en-US" smtClean="0"/>
              <a:t>8/2/2022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471EA-7D85-44AE-86EF-8D6836DB8B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09228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6C9A9-C55A-4C01-815D-7E968CC9BE6B}" type="datetimeFigureOut">
              <a:rPr lang="en-US" smtClean="0"/>
              <a:t>8/2/2022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471EA-7D85-44AE-86EF-8D6836DB8B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20382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6C9A9-C55A-4C01-815D-7E968CC9BE6B}" type="datetimeFigureOut">
              <a:rPr lang="en-US" smtClean="0"/>
              <a:t>8/2/2022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471EA-7D85-44AE-86EF-8D6836DB8B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94059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h-TH" smtClean="0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6C9A9-C55A-4C01-815D-7E968CC9BE6B}" type="datetimeFigureOut">
              <a:rPr lang="en-US" smtClean="0"/>
              <a:t>8/2/2022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471EA-7D85-44AE-86EF-8D6836DB8B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5957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1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C6C9A9-C55A-4C01-815D-7E968CC9BE6B}" type="datetimeFigureOut">
              <a:rPr lang="en-US" smtClean="0"/>
              <a:t>8/2/2022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9471EA-7D85-44AE-86EF-8D6836DB8B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513969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20" r:id="rId1"/>
    <p:sldLayoutId id="2147483821" r:id="rId2"/>
    <p:sldLayoutId id="2147483822" r:id="rId3"/>
    <p:sldLayoutId id="2147483823" r:id="rId4"/>
    <p:sldLayoutId id="2147483824" r:id="rId5"/>
    <p:sldLayoutId id="2147483825" r:id="rId6"/>
    <p:sldLayoutId id="2147483826" r:id="rId7"/>
    <p:sldLayoutId id="2147483827" r:id="rId8"/>
    <p:sldLayoutId id="2147483828" r:id="rId9"/>
    <p:sldLayoutId id="2147483829" r:id="rId10"/>
    <p:sldLayoutId id="2147483830" r:id="rId11"/>
    <p:sldLayoutId id="2147483831" r:id="rId12"/>
    <p:sldLayoutId id="2147483832" r:id="rId13"/>
    <p:sldLayoutId id="2147483833" r:id="rId14"/>
    <p:sldLayoutId id="2147483834" r:id="rId15"/>
    <p:sldLayoutId id="2147483835" r:id="rId16"/>
    <p:sldLayoutId id="2147483836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กล่องข้อความ 3"/>
          <p:cNvSpPr txBox="1"/>
          <p:nvPr/>
        </p:nvSpPr>
        <p:spPr>
          <a:xfrm>
            <a:off x="6957848" y="163039"/>
            <a:ext cx="41936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th-TH" sz="3200" b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Niramit AS" panose="02000506000000020004" pitchFamily="2" charset="-34"/>
                <a:cs typeface="TH Niramit AS" panose="02000506000000020004" pitchFamily="2" charset="-34"/>
              </a:rPr>
              <a:t>สาขาวิชาวิทยาการคอมพิวเตอร์</a:t>
            </a:r>
            <a:endParaRPr lang="en-US" sz="3200" b="1" dirty="0"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2291428" y="1095516"/>
            <a:ext cx="956543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sz="2800" b="1" i="1" dirty="0" smtClean="0">
                <a:solidFill>
                  <a:schemeClr val="accent3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"</a:t>
            </a:r>
            <a:r>
              <a:rPr lang="th-TH" sz="2800" b="1" i="1" dirty="0" err="1" smtClean="0">
                <a:solidFill>
                  <a:schemeClr val="accent3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การจัด</a:t>
            </a:r>
            <a:r>
              <a:rPr lang="th-TH" sz="2800" b="1" i="1" dirty="0" smtClean="0">
                <a:solidFill>
                  <a:schemeClr val="accent3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การเรียนการสอนออนไลน์และการวัดและประเมินผล กรณีการสอนภาคปฏิบัติ"</a:t>
            </a:r>
            <a:endParaRPr lang="en-US" sz="2800" b="1" i="1" dirty="0">
              <a:solidFill>
                <a:schemeClr val="accent3"/>
              </a:solidFill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  <p:sp>
        <p:nvSpPr>
          <p:cNvPr id="7" name="กล่องข้อความ 6"/>
          <p:cNvSpPr txBox="1"/>
          <p:nvPr/>
        </p:nvSpPr>
        <p:spPr>
          <a:xfrm>
            <a:off x="778883" y="1618736"/>
            <a:ext cx="1094015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thaiDist"/>
            <a:r>
              <a:rPr lang="th-TH" sz="2400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	ทุกสาขาวิชามีวิธีการจัดการเรียนการสอนออนไลน์และปัญหา / อุปสรรคที่แตกต่างกัน เช่น การสอนภาคทฤษฎีสามารถจัดในรูปแบบออนไลน์ได้ไม่มีปัญหา แต่ควรเน้นกิจกรรม /ใบงานที่เพิ่มการมีส่วนร่วมของนักศึกษาให้มากขึ้น  ควรแบ่งเนื้อหาบรรยายเป็นช่วง ๆ ระยะเวลาสั้น ๆ ไม่ควรใช้เวลาในการบรรยายนานเกินไป  เนื่องจากสภาพแวดล้อมของนักศึกษาไม่ค่อยเหมาะสมกับการเรียนระยะยาว และหากต้องปฏิบัติโดยจำเป็นต้องใช้อุปกรณ์ อาจใช้วิธีจัดชุดอุปกรณ์ไปให้นักศึกษาฝึกปฏิบัติที่บ้าน (กรณีจำนวนชุดอุปกรณ์เพียงพอกับจำนวนนักศึกษา) หรือหากอุปกรณ์มีจำนวนจำกัดอาจใช้วิธีสลับหมุนเวียนกันใช้ชุดปฏิบัติได้ หรือสาขาวิชาอาจจัดทำบันทึกเพื่อขออนุญาตสอน/ใช้ห้องปฏิบัติการที่มหาวิทยาลัยเฉพาะช่วงที่มีการสอนภาคปฏิบัติโดยปฏิบัติตามมาตรการป้องกันอย่างเคร่งครัดเพื่อความปลอดภัยของนักศึกษาและอาจารย์ หรือบางสาขาสามารถหาโปรแกรมจำลอง/แอปพลิ</a:t>
            </a:r>
            <a:r>
              <a:rPr lang="th-TH" sz="2400" dirty="0" err="1" smtClean="0">
                <a:latin typeface="TH Niramit AS" panose="02000506000000020004" pitchFamily="2" charset="-34"/>
                <a:cs typeface="TH Niramit AS" panose="02000506000000020004" pitchFamily="2" charset="-34"/>
              </a:rPr>
              <a:t>เค</a:t>
            </a:r>
            <a:r>
              <a:rPr lang="th-TH" sz="2400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ชัน ที่เป็นสื่อการสอนในรูปแบบออนไลน์เพื่อใช้เป็นสื่อเสริมที่ช่วยในการสอนภาคปฏิบัติได้</a:t>
            </a:r>
            <a:r>
              <a:rPr lang="en-US" sz="2400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)</a:t>
            </a:r>
          </a:p>
          <a:p>
            <a:pPr algn="thaiDist"/>
            <a:endParaRPr lang="en-US" sz="2400" dirty="0"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209461850"/>
      </p:ext>
    </p:extLst>
  </p:cSld>
  <p:clrMapOvr>
    <a:masterClrMapping/>
  </p:clrMapOvr>
</p:sld>
</file>

<file path=ppt/theme/theme1.xml><?xml version="1.0" encoding="utf-8"?>
<a:theme xmlns:a="http://schemas.openxmlformats.org/drawingml/2006/main" name="ไอพ่น">
  <a:themeElements>
    <a:clrScheme name="ไอพ่น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01D17D"/>
      </a:accent1>
      <a:accent2>
        <a:srgbClr val="84C72A"/>
      </a:accent2>
      <a:accent3>
        <a:srgbClr val="E1D126"/>
      </a:accent3>
      <a:accent4>
        <a:srgbClr val="E29932"/>
      </a:accent4>
      <a:accent5>
        <a:srgbClr val="E56526"/>
      </a:accent5>
      <a:accent6>
        <a:srgbClr val="D63731"/>
      </a:accent6>
      <a:hlink>
        <a:srgbClr val="35FA7F"/>
      </a:hlink>
      <a:folHlink>
        <a:srgbClr val="BAFC85"/>
      </a:folHlink>
    </a:clrScheme>
    <a:fontScheme name="ไอพ่น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ไอพ่น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2B2A868B-6BC2-4B3E-98B9-1258F41035D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ไอพ่น</Template>
  <TotalTime>33</TotalTime>
  <Words>20</Words>
  <Application>Microsoft Office PowerPoint</Application>
  <PresentationFormat>แบบจอกว้าง</PresentationFormat>
  <Paragraphs>3</Paragraphs>
  <Slides>1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5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1</vt:i4>
      </vt:variant>
    </vt:vector>
  </HeadingPairs>
  <TitlesOfParts>
    <vt:vector size="7" baseType="lpstr">
      <vt:lpstr>Angsana New</vt:lpstr>
      <vt:lpstr>Arial</vt:lpstr>
      <vt:lpstr>Century Gothic</vt:lpstr>
      <vt:lpstr>Cordia New</vt:lpstr>
      <vt:lpstr>TH Niramit AS</vt:lpstr>
      <vt:lpstr>ไอพ่น</vt:lpstr>
      <vt:lpstr>งานนำเสนอ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จากการที่อาจารย์ผู้รับผิดชอบหลักสูตร  ต้องมีการทำงานวิจัยอย่างน้อยปีละ  1  เรื่อง  เพื่อเป็นการพัฒนาตนเองเพื่อต่อยอดสู่การพัฒนาการเรียนการสอน  และจะต้องมีการนำผลงานวิจัย  ไปนำเสนอบทความวิจัยหรือบทความวิชาการ  ทั้งในประเทศและต่างประเทศ  ซึ่งสาขาวิชาวิทยาศาสตร์ทั่วไป  มีรายวิชาวิธีวิจัยวิทยาศาสตร์  ที่เป็นรายวิชาบังคับที่นักศึกษาต้องมีการทำการวิจัย  โดยมีที่อาจารย์ในสาขาวิชาเป็นอาจารย์ที่ปรึกษา  โดยได้นำความรู้จากการที่ไปนำเสนอบทความวิจัยหรือบทความวิชาการ  มาช่วยในการพัฒนาการทำวิจัยของนักศึกษา  และยังได้ฝึกให้นักศึกษาได้นำเสนอผลงานวิจัย  ในงาน  “ประชุมวิชาการระดับชาติราชภัฏหมู่บ้านจอมบึงวิจัย”</dc:title>
  <dc:creator>first</dc:creator>
  <cp:lastModifiedBy>first</cp:lastModifiedBy>
  <cp:revision>6</cp:revision>
  <dcterms:created xsi:type="dcterms:W3CDTF">2022-08-02T07:18:40Z</dcterms:created>
  <dcterms:modified xsi:type="dcterms:W3CDTF">2022-08-02T07:52:25Z</dcterms:modified>
</cp:coreProperties>
</file>